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custDataLst>
    <p:tags r:id="rId2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90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6FF96-8D22-4C9B-8F75-9AECBCB35BE9}" type="datetimeFigureOut">
              <a:rPr lang="en-US" smtClean="0"/>
              <a:t>9/5/2011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FB167-6216-4A86-87AD-5C09969767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6FF96-8D22-4C9B-8F75-9AECBCB35BE9}" type="datetimeFigureOut">
              <a:rPr lang="en-US" smtClean="0"/>
              <a:t>9/5/2011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FB167-6216-4A86-87AD-5C09969767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6FF96-8D22-4C9B-8F75-9AECBCB35BE9}" type="datetimeFigureOut">
              <a:rPr lang="en-US" smtClean="0"/>
              <a:t>9/5/2011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FB167-6216-4A86-87AD-5C09969767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6FF96-8D22-4C9B-8F75-9AECBCB35BE9}" type="datetimeFigureOut">
              <a:rPr lang="en-US" smtClean="0"/>
              <a:t>9/5/2011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FB167-6216-4A86-87AD-5C0996976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30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6FF96-8D22-4C9B-8F75-9AECBCB35BE9}" type="datetimeFigureOut">
              <a:rPr lang="en-US" smtClean="0"/>
              <a:t>9/5/2011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FB167-6216-4A86-87AD-5C09969767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6FF96-8D22-4C9B-8F75-9AECBCB35BE9}" type="datetimeFigureOut">
              <a:rPr lang="en-US" smtClean="0"/>
              <a:t>9/5/2011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FB167-6216-4A86-87AD-5C09969767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6FF96-8D22-4C9B-8F75-9AECBCB35BE9}" type="datetimeFigureOut">
              <a:rPr lang="en-US" smtClean="0"/>
              <a:t>9/5/2011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FB167-6216-4A86-87AD-5C09969767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6FF96-8D22-4C9B-8F75-9AECBCB35BE9}" type="datetimeFigureOut">
              <a:rPr lang="en-US" smtClean="0"/>
              <a:t>9/5/2011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FB167-6216-4A86-87AD-5C09969767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6FF96-8D22-4C9B-8F75-9AECBCB35BE9}" type="datetimeFigureOut">
              <a:rPr lang="en-US" smtClean="0"/>
              <a:t>9/5/2011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FB167-6216-4A86-87AD-5C09969767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6FF96-8D22-4C9B-8F75-9AECBCB35BE9}" type="datetimeFigureOut">
              <a:rPr lang="en-US" smtClean="0"/>
              <a:t>9/5/2011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FB167-6216-4A86-87AD-5C09969767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6FF96-8D22-4C9B-8F75-9AECBCB35BE9}" type="datetimeFigureOut">
              <a:rPr lang="en-US" smtClean="0"/>
              <a:t>9/5/2011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FB167-6216-4A86-87AD-5C09969767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6FF96-8D22-4C9B-8F75-9AECBCB35BE9}" type="datetimeFigureOut">
              <a:rPr lang="en-US" smtClean="0"/>
              <a:t>9/5/2011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FB167-6216-4A86-87AD-5C09969767C3}" type="slidenum">
              <a:rPr lang="en-US" smtClean="0"/>
              <a:t>‹#›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546FF96-8D22-4C9B-8F75-9AECBCB35BE9}" type="datetimeFigureOut">
              <a:rPr lang="en-US" smtClean="0"/>
              <a:t>9/5/2011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7EFB167-6216-4A86-87AD-5C09969767C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7" Type="http://schemas.openxmlformats.org/officeDocument/2006/relationships/image" Target="../media/image9.emf"/><Relationship Id="rId2" Type="http://schemas.openxmlformats.org/officeDocument/2006/relationships/tags" Target="../tags/tag2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9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2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7" Type="http://schemas.openxmlformats.org/officeDocument/2006/relationships/image" Target="../media/image10.emf"/><Relationship Id="rId2" Type="http://schemas.openxmlformats.org/officeDocument/2006/relationships/tags" Target="../tags/tag30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0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3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7" Type="http://schemas.openxmlformats.org/officeDocument/2006/relationships/image" Target="../media/image11.emf"/><Relationship Id="rId2" Type="http://schemas.openxmlformats.org/officeDocument/2006/relationships/tags" Target="../tags/tag33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1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3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7" Type="http://schemas.openxmlformats.org/officeDocument/2006/relationships/image" Target="../media/image12.emf"/><Relationship Id="rId2" Type="http://schemas.openxmlformats.org/officeDocument/2006/relationships/tags" Target="../tags/tag36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2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3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7" Type="http://schemas.openxmlformats.org/officeDocument/2006/relationships/image" Target="../media/image13.emf"/><Relationship Id="rId2" Type="http://schemas.openxmlformats.org/officeDocument/2006/relationships/tags" Target="../tags/tag39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13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4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7" Type="http://schemas.openxmlformats.org/officeDocument/2006/relationships/image" Target="../media/image14.emf"/><Relationship Id="rId2" Type="http://schemas.openxmlformats.org/officeDocument/2006/relationships/tags" Target="../tags/tag4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14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4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7" Type="http://schemas.openxmlformats.org/officeDocument/2006/relationships/image" Target="../media/image15.emf"/><Relationship Id="rId2" Type="http://schemas.openxmlformats.org/officeDocument/2006/relationships/tags" Target="../tags/tag45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15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4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49.xml"/><Relationship Id="rId7" Type="http://schemas.openxmlformats.org/officeDocument/2006/relationships/image" Target="../media/image16.emf"/><Relationship Id="rId2" Type="http://schemas.openxmlformats.org/officeDocument/2006/relationships/tags" Target="../tags/tag48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16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5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7" Type="http://schemas.openxmlformats.org/officeDocument/2006/relationships/image" Target="../media/image17.emf"/><Relationship Id="rId2" Type="http://schemas.openxmlformats.org/officeDocument/2006/relationships/tags" Target="../tags/tag51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17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5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55.xml"/><Relationship Id="rId7" Type="http://schemas.openxmlformats.org/officeDocument/2006/relationships/image" Target="../media/image18.emf"/><Relationship Id="rId2" Type="http://schemas.openxmlformats.org/officeDocument/2006/relationships/tags" Target="../tags/tag54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18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5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7" Type="http://schemas.openxmlformats.org/officeDocument/2006/relationships/image" Target="../media/image1.emf"/><Relationship Id="rId2" Type="http://schemas.openxmlformats.org/officeDocument/2006/relationships/tags" Target="../tags/tag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58.xml"/><Relationship Id="rId7" Type="http://schemas.openxmlformats.org/officeDocument/2006/relationships/image" Target="../media/image19.emf"/><Relationship Id="rId2" Type="http://schemas.openxmlformats.org/officeDocument/2006/relationships/tags" Target="../tags/tag57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19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5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7" Type="http://schemas.openxmlformats.org/officeDocument/2006/relationships/image" Target="../media/image20.emf"/><Relationship Id="rId2" Type="http://schemas.openxmlformats.org/officeDocument/2006/relationships/tags" Target="../tags/tag60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20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6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64.xml"/><Relationship Id="rId7" Type="http://schemas.openxmlformats.org/officeDocument/2006/relationships/image" Target="../media/image21.emf"/><Relationship Id="rId2" Type="http://schemas.openxmlformats.org/officeDocument/2006/relationships/tags" Target="../tags/tag63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21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6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67.xml"/><Relationship Id="rId7" Type="http://schemas.openxmlformats.org/officeDocument/2006/relationships/image" Target="../media/image22.emf"/><Relationship Id="rId2" Type="http://schemas.openxmlformats.org/officeDocument/2006/relationships/tags" Target="../tags/tag66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22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6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70.xml"/><Relationship Id="rId7" Type="http://schemas.openxmlformats.org/officeDocument/2006/relationships/image" Target="../media/image23.emf"/><Relationship Id="rId2" Type="http://schemas.openxmlformats.org/officeDocument/2006/relationships/tags" Target="../tags/tag69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23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7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73.xml"/><Relationship Id="rId7" Type="http://schemas.openxmlformats.org/officeDocument/2006/relationships/image" Target="../media/image24.emf"/><Relationship Id="rId2" Type="http://schemas.openxmlformats.org/officeDocument/2006/relationships/tags" Target="../tags/tag72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24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7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7" Type="http://schemas.openxmlformats.org/officeDocument/2006/relationships/image" Target="../media/image2.emf"/><Relationship Id="rId2" Type="http://schemas.openxmlformats.org/officeDocument/2006/relationships/tags" Target="../tags/tag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7" Type="http://schemas.openxmlformats.org/officeDocument/2006/relationships/image" Target="../media/image3.emf"/><Relationship Id="rId2" Type="http://schemas.openxmlformats.org/officeDocument/2006/relationships/tags" Target="../tags/tag9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7" Type="http://schemas.openxmlformats.org/officeDocument/2006/relationships/image" Target="../media/image4.emf"/><Relationship Id="rId2" Type="http://schemas.openxmlformats.org/officeDocument/2006/relationships/tags" Target="../tags/tag1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7" Type="http://schemas.openxmlformats.org/officeDocument/2006/relationships/image" Target="../media/image5.emf"/><Relationship Id="rId2" Type="http://schemas.openxmlformats.org/officeDocument/2006/relationships/tags" Target="../tags/tag15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7" Type="http://schemas.openxmlformats.org/officeDocument/2006/relationships/image" Target="../media/image6.emf"/><Relationship Id="rId2" Type="http://schemas.openxmlformats.org/officeDocument/2006/relationships/tags" Target="../tags/tag18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2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7" Type="http://schemas.openxmlformats.org/officeDocument/2006/relationships/image" Target="../media/image7.emf"/><Relationship Id="rId2" Type="http://schemas.openxmlformats.org/officeDocument/2006/relationships/tags" Target="../tags/tag21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7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2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7" Type="http://schemas.openxmlformats.org/officeDocument/2006/relationships/image" Target="../media/image8.emf"/><Relationship Id="rId2" Type="http://schemas.openxmlformats.org/officeDocument/2006/relationships/tags" Target="../tags/tag24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8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Technology/Children’s Literature  Prior Knowledge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Answer Honestly!  It helps me determine the activities we will do!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54216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25113" cy="924475"/>
          </a:xfrm>
        </p:spPr>
        <p:txBody>
          <a:bodyPr/>
          <a:lstStyle/>
          <a:p>
            <a:r>
              <a:rPr lang="en-US" dirty="0" smtClean="0"/>
              <a:t>I have used </a:t>
            </a:r>
            <a:r>
              <a:rPr lang="en-US" dirty="0" err="1" smtClean="0"/>
              <a:t>Wikispaces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384859270"/>
              </p:ext>
            </p:extLst>
          </p:nvPr>
        </p:nvGraphicFramePr>
        <p:xfrm>
          <a:off x="4508500" y="16510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510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1600200"/>
            <a:ext cx="4114800" cy="4051437"/>
          </a:xfrm>
        </p:spPr>
        <p:txBody>
          <a:bodyPr>
            <a:noAutofit/>
          </a:bodyPr>
          <a:lstStyle/>
          <a:p>
            <a:pPr>
              <a:spcAft>
                <a:spcPts val="0"/>
              </a:spcAft>
              <a:buFont typeface="Wingdings 2" charset="2"/>
              <a:buAutoNum type="arabicPeriod"/>
            </a:pPr>
            <a:r>
              <a:rPr lang="en-US" sz="3200" smtClean="0"/>
              <a:t>Yes</a:t>
            </a:r>
          </a:p>
          <a:p>
            <a:pPr>
              <a:spcAft>
                <a:spcPts val="0"/>
              </a:spcAft>
              <a:buFont typeface="Wingdings 2" charset="2"/>
              <a:buAutoNum type="arabicPeriod"/>
            </a:pPr>
            <a:r>
              <a:rPr lang="en-US" sz="3200" smtClean="0"/>
              <a:t>No</a:t>
            </a:r>
            <a:endParaRPr lang="en-US" sz="320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4053391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25113" cy="924475"/>
          </a:xfrm>
        </p:spPr>
        <p:txBody>
          <a:bodyPr/>
          <a:lstStyle/>
          <a:p>
            <a:r>
              <a:rPr lang="en-US" dirty="0" smtClean="0"/>
              <a:t>I have used </a:t>
            </a:r>
            <a:r>
              <a:rPr lang="en-US" dirty="0" err="1" smtClean="0"/>
              <a:t>ReadWriteThink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036393977"/>
              </p:ext>
            </p:extLst>
          </p:nvPr>
        </p:nvGraphicFramePr>
        <p:xfrm>
          <a:off x="4508500" y="16510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3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510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1600200"/>
            <a:ext cx="4114800" cy="4051437"/>
          </a:xfrm>
        </p:spPr>
        <p:txBody>
          <a:bodyPr>
            <a:noAutofit/>
          </a:bodyPr>
          <a:lstStyle/>
          <a:p>
            <a:pPr>
              <a:spcAft>
                <a:spcPts val="0"/>
              </a:spcAft>
              <a:buFont typeface="Wingdings 2" charset="2"/>
              <a:buAutoNum type="arabicPeriod"/>
            </a:pPr>
            <a:r>
              <a:rPr lang="en-US" sz="3200" smtClean="0"/>
              <a:t>Yes</a:t>
            </a:r>
          </a:p>
          <a:p>
            <a:pPr>
              <a:spcAft>
                <a:spcPts val="0"/>
              </a:spcAft>
              <a:buFont typeface="Wingdings 2" charset="2"/>
              <a:buAutoNum type="arabicPeriod"/>
            </a:pPr>
            <a:r>
              <a:rPr lang="en-US" sz="3200" smtClean="0"/>
              <a:t>No</a:t>
            </a:r>
            <a:endParaRPr lang="en-US" sz="320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978874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25113" cy="924475"/>
          </a:xfrm>
        </p:spPr>
        <p:txBody>
          <a:bodyPr/>
          <a:lstStyle/>
          <a:p>
            <a:r>
              <a:rPr lang="en-US" dirty="0" smtClean="0"/>
              <a:t>I have used </a:t>
            </a:r>
            <a:r>
              <a:rPr lang="en-US" dirty="0" err="1" smtClean="0"/>
              <a:t>KidBlog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209912360"/>
              </p:ext>
            </p:extLst>
          </p:nvPr>
        </p:nvGraphicFramePr>
        <p:xfrm>
          <a:off x="4508500" y="16510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7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510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1600200"/>
            <a:ext cx="4114800" cy="4051437"/>
          </a:xfrm>
        </p:spPr>
        <p:txBody>
          <a:bodyPr>
            <a:noAutofit/>
          </a:bodyPr>
          <a:lstStyle/>
          <a:p>
            <a:pPr>
              <a:spcAft>
                <a:spcPts val="0"/>
              </a:spcAft>
              <a:buFont typeface="Wingdings 2" charset="2"/>
              <a:buAutoNum type="arabicPeriod"/>
            </a:pPr>
            <a:r>
              <a:rPr lang="en-US" sz="3200" smtClean="0"/>
              <a:t>Yes</a:t>
            </a:r>
          </a:p>
          <a:p>
            <a:pPr>
              <a:spcAft>
                <a:spcPts val="0"/>
              </a:spcAft>
              <a:buFont typeface="Wingdings 2" charset="2"/>
              <a:buAutoNum type="arabicPeriod"/>
            </a:pPr>
            <a:r>
              <a:rPr lang="en-US" sz="3200" smtClean="0"/>
              <a:t>No</a:t>
            </a:r>
            <a:endParaRPr lang="en-US" sz="320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771584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25113" cy="924475"/>
          </a:xfrm>
        </p:spPr>
        <p:txBody>
          <a:bodyPr/>
          <a:lstStyle/>
          <a:p>
            <a:r>
              <a:rPr lang="en-US" dirty="0" smtClean="0"/>
              <a:t>I have used </a:t>
            </a:r>
            <a:r>
              <a:rPr lang="en-US" dirty="0" err="1" smtClean="0"/>
              <a:t>GoAnimate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99800817"/>
              </p:ext>
            </p:extLst>
          </p:nvPr>
        </p:nvGraphicFramePr>
        <p:xfrm>
          <a:off x="4508500" y="16510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1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510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1600200"/>
            <a:ext cx="4114800" cy="4051437"/>
          </a:xfrm>
        </p:spPr>
        <p:txBody>
          <a:bodyPr>
            <a:noAutofit/>
          </a:bodyPr>
          <a:lstStyle/>
          <a:p>
            <a:pPr>
              <a:spcAft>
                <a:spcPts val="0"/>
              </a:spcAft>
              <a:buFont typeface="Wingdings 2" charset="2"/>
              <a:buAutoNum type="arabicPeriod"/>
            </a:pPr>
            <a:r>
              <a:rPr lang="en-US" sz="3200" smtClean="0"/>
              <a:t>Yes</a:t>
            </a:r>
          </a:p>
          <a:p>
            <a:pPr>
              <a:spcAft>
                <a:spcPts val="0"/>
              </a:spcAft>
              <a:buFont typeface="Wingdings 2" charset="2"/>
              <a:buAutoNum type="arabicPeriod"/>
            </a:pPr>
            <a:r>
              <a:rPr lang="en-US" sz="3200" smtClean="0"/>
              <a:t>No</a:t>
            </a:r>
            <a:endParaRPr lang="en-US" sz="320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333994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25113" cy="924475"/>
          </a:xfrm>
        </p:spPr>
        <p:txBody>
          <a:bodyPr/>
          <a:lstStyle/>
          <a:p>
            <a:r>
              <a:rPr lang="en-US" dirty="0" smtClean="0"/>
              <a:t>I have used </a:t>
            </a:r>
            <a:r>
              <a:rPr lang="en-US" dirty="0" err="1" smtClean="0"/>
              <a:t>PhotoStory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946995498"/>
              </p:ext>
            </p:extLst>
          </p:nvPr>
        </p:nvGraphicFramePr>
        <p:xfrm>
          <a:off x="4508500" y="16510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5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510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1600200"/>
            <a:ext cx="4114800" cy="4051437"/>
          </a:xfrm>
        </p:spPr>
        <p:txBody>
          <a:bodyPr>
            <a:noAutofit/>
          </a:bodyPr>
          <a:lstStyle/>
          <a:p>
            <a:pPr>
              <a:spcAft>
                <a:spcPts val="0"/>
              </a:spcAft>
              <a:buFont typeface="Wingdings 2" charset="2"/>
              <a:buAutoNum type="arabicPeriod"/>
            </a:pPr>
            <a:r>
              <a:rPr lang="en-US" sz="3200" smtClean="0"/>
              <a:t>Yes</a:t>
            </a:r>
          </a:p>
          <a:p>
            <a:pPr>
              <a:spcAft>
                <a:spcPts val="0"/>
              </a:spcAft>
              <a:buFont typeface="Wingdings 2" charset="2"/>
              <a:buAutoNum type="arabicPeriod"/>
            </a:pPr>
            <a:r>
              <a:rPr lang="en-US" sz="3200" smtClean="0"/>
              <a:t>No</a:t>
            </a:r>
            <a:endParaRPr lang="en-US" sz="320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832917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25113" cy="924475"/>
          </a:xfrm>
        </p:spPr>
        <p:txBody>
          <a:bodyPr/>
          <a:lstStyle/>
          <a:p>
            <a:r>
              <a:rPr lang="en-US" dirty="0" smtClean="0"/>
              <a:t>I have used </a:t>
            </a:r>
            <a:r>
              <a:rPr lang="en-US" dirty="0" err="1" smtClean="0"/>
              <a:t>MovieMaker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387195061"/>
              </p:ext>
            </p:extLst>
          </p:nvPr>
        </p:nvGraphicFramePr>
        <p:xfrm>
          <a:off x="4508500" y="16510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9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510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1600200"/>
            <a:ext cx="4114800" cy="4051437"/>
          </a:xfrm>
        </p:spPr>
        <p:txBody>
          <a:bodyPr>
            <a:noAutofit/>
          </a:bodyPr>
          <a:lstStyle/>
          <a:p>
            <a:pPr>
              <a:spcAft>
                <a:spcPts val="0"/>
              </a:spcAft>
              <a:buFont typeface="Wingdings 2" charset="2"/>
              <a:buAutoNum type="arabicPeriod"/>
            </a:pPr>
            <a:r>
              <a:rPr lang="en-US" sz="3200" smtClean="0"/>
              <a:t>Yes</a:t>
            </a:r>
          </a:p>
          <a:p>
            <a:pPr>
              <a:spcAft>
                <a:spcPts val="0"/>
              </a:spcAft>
              <a:buFont typeface="Wingdings 2" charset="2"/>
              <a:buAutoNum type="arabicPeriod"/>
            </a:pPr>
            <a:r>
              <a:rPr lang="en-US" sz="3200" smtClean="0"/>
              <a:t>No</a:t>
            </a:r>
            <a:endParaRPr lang="en-US" sz="320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415639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25113" cy="924475"/>
          </a:xfrm>
        </p:spPr>
        <p:txBody>
          <a:bodyPr/>
          <a:lstStyle/>
          <a:p>
            <a:r>
              <a:rPr lang="en-US" dirty="0" smtClean="0"/>
              <a:t>I have used </a:t>
            </a:r>
            <a:r>
              <a:rPr lang="en-US" dirty="0" err="1" smtClean="0"/>
              <a:t>ZooBurst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945779671"/>
              </p:ext>
            </p:extLst>
          </p:nvPr>
        </p:nvGraphicFramePr>
        <p:xfrm>
          <a:off x="4508500" y="16510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3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510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1600200"/>
            <a:ext cx="4114800" cy="4051437"/>
          </a:xfrm>
        </p:spPr>
        <p:txBody>
          <a:bodyPr>
            <a:noAutofit/>
          </a:bodyPr>
          <a:lstStyle/>
          <a:p>
            <a:pPr>
              <a:spcAft>
                <a:spcPts val="0"/>
              </a:spcAft>
              <a:buFont typeface="Wingdings 2" charset="2"/>
              <a:buAutoNum type="arabicPeriod"/>
            </a:pPr>
            <a:r>
              <a:rPr lang="en-US" sz="3200" smtClean="0"/>
              <a:t>Yes</a:t>
            </a:r>
          </a:p>
          <a:p>
            <a:pPr>
              <a:spcAft>
                <a:spcPts val="0"/>
              </a:spcAft>
              <a:buFont typeface="Wingdings 2" charset="2"/>
              <a:buAutoNum type="arabicPeriod"/>
            </a:pPr>
            <a:r>
              <a:rPr lang="en-US" sz="3200" smtClean="0"/>
              <a:t>No</a:t>
            </a:r>
            <a:endParaRPr lang="en-US" sz="320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175622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25113" cy="924475"/>
          </a:xfrm>
        </p:spPr>
        <p:txBody>
          <a:bodyPr/>
          <a:lstStyle/>
          <a:p>
            <a:r>
              <a:rPr lang="en-US" dirty="0" smtClean="0"/>
              <a:t>I have used </a:t>
            </a:r>
            <a:r>
              <a:rPr lang="en-US" dirty="0" err="1" smtClean="0"/>
              <a:t>Voicethread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697360027"/>
              </p:ext>
            </p:extLst>
          </p:nvPr>
        </p:nvGraphicFramePr>
        <p:xfrm>
          <a:off x="4508500" y="16510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7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510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1600200"/>
            <a:ext cx="4114800" cy="4051437"/>
          </a:xfrm>
        </p:spPr>
        <p:txBody>
          <a:bodyPr>
            <a:noAutofit/>
          </a:bodyPr>
          <a:lstStyle/>
          <a:p>
            <a:pPr>
              <a:spcAft>
                <a:spcPts val="0"/>
              </a:spcAft>
              <a:buFont typeface="Wingdings 2" charset="2"/>
              <a:buAutoNum type="arabicPeriod"/>
            </a:pPr>
            <a:r>
              <a:rPr lang="en-US" sz="3200" smtClean="0"/>
              <a:t>Yes</a:t>
            </a:r>
          </a:p>
          <a:p>
            <a:pPr>
              <a:spcAft>
                <a:spcPts val="0"/>
              </a:spcAft>
              <a:buFont typeface="Wingdings 2" charset="2"/>
              <a:buAutoNum type="arabicPeriod"/>
            </a:pPr>
            <a:r>
              <a:rPr lang="en-US" sz="3200" smtClean="0"/>
              <a:t>No</a:t>
            </a:r>
            <a:endParaRPr lang="en-US" sz="320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83333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25113" cy="924475"/>
          </a:xfrm>
        </p:spPr>
        <p:txBody>
          <a:bodyPr/>
          <a:lstStyle/>
          <a:p>
            <a:r>
              <a:rPr lang="en-US" dirty="0" smtClean="0"/>
              <a:t>I have used </a:t>
            </a:r>
            <a:r>
              <a:rPr lang="en-US" dirty="0" err="1" smtClean="0"/>
              <a:t>Dipity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635131580"/>
              </p:ext>
            </p:extLst>
          </p:nvPr>
        </p:nvGraphicFramePr>
        <p:xfrm>
          <a:off x="4508500" y="16510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1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510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1600200"/>
            <a:ext cx="4114800" cy="4051437"/>
          </a:xfrm>
        </p:spPr>
        <p:txBody>
          <a:bodyPr>
            <a:noAutofit/>
          </a:bodyPr>
          <a:lstStyle/>
          <a:p>
            <a:pPr>
              <a:spcAft>
                <a:spcPts val="0"/>
              </a:spcAft>
              <a:buFont typeface="Wingdings 2" charset="2"/>
              <a:buAutoNum type="arabicPeriod"/>
            </a:pPr>
            <a:r>
              <a:rPr lang="en-US" sz="3200" smtClean="0"/>
              <a:t>Yes</a:t>
            </a:r>
          </a:p>
          <a:p>
            <a:pPr>
              <a:spcAft>
                <a:spcPts val="0"/>
              </a:spcAft>
              <a:buFont typeface="Wingdings 2" charset="2"/>
              <a:buAutoNum type="arabicPeriod"/>
            </a:pPr>
            <a:r>
              <a:rPr lang="en-US" sz="3200" smtClean="0"/>
              <a:t>No</a:t>
            </a:r>
            <a:endParaRPr lang="en-US" sz="320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566759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25113" cy="924475"/>
          </a:xfrm>
        </p:spPr>
        <p:txBody>
          <a:bodyPr/>
          <a:lstStyle/>
          <a:p>
            <a:r>
              <a:rPr lang="en-US" dirty="0" smtClean="0"/>
              <a:t>I have used </a:t>
            </a:r>
            <a:r>
              <a:rPr lang="en-US" dirty="0" err="1" smtClean="0"/>
              <a:t>Wordle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802909246"/>
              </p:ext>
            </p:extLst>
          </p:nvPr>
        </p:nvGraphicFramePr>
        <p:xfrm>
          <a:off x="4508500" y="16510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5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510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1600200"/>
            <a:ext cx="4114800" cy="4051437"/>
          </a:xfrm>
        </p:spPr>
        <p:txBody>
          <a:bodyPr>
            <a:noAutofit/>
          </a:bodyPr>
          <a:lstStyle/>
          <a:p>
            <a:pPr>
              <a:spcAft>
                <a:spcPts val="0"/>
              </a:spcAft>
              <a:buFont typeface="Wingdings 2" charset="2"/>
              <a:buAutoNum type="arabicPeriod"/>
            </a:pPr>
            <a:r>
              <a:rPr lang="en-US" sz="3200" smtClean="0"/>
              <a:t>Yes</a:t>
            </a:r>
          </a:p>
          <a:p>
            <a:pPr>
              <a:spcAft>
                <a:spcPts val="0"/>
              </a:spcAft>
              <a:buFont typeface="Wingdings 2" charset="2"/>
              <a:buAutoNum type="arabicPeriod"/>
            </a:pPr>
            <a:r>
              <a:rPr lang="en-US" sz="3200" smtClean="0"/>
              <a:t>No</a:t>
            </a:r>
            <a:endParaRPr lang="en-US" sz="320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734805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25113" cy="924475"/>
          </a:xfrm>
        </p:spPr>
        <p:txBody>
          <a:bodyPr/>
          <a:lstStyle/>
          <a:p>
            <a:r>
              <a:rPr lang="en-US" dirty="0" smtClean="0"/>
              <a:t>It is important to use technology in the classroom.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211887778"/>
              </p:ext>
            </p:extLst>
          </p:nvPr>
        </p:nvGraphicFramePr>
        <p:xfrm>
          <a:off x="4508500" y="16510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510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1600200"/>
            <a:ext cx="4114800" cy="4051437"/>
          </a:xfrm>
        </p:spPr>
        <p:txBody>
          <a:bodyPr>
            <a:noAutofit/>
          </a:bodyPr>
          <a:lstStyle/>
          <a:p>
            <a:pPr>
              <a:spcAft>
                <a:spcPts val="0"/>
              </a:spcAft>
              <a:buFont typeface="Wingdings 2" charset="2"/>
              <a:buAutoNum type="arabicPeriod"/>
            </a:pPr>
            <a:r>
              <a:rPr lang="en-US" sz="3200" smtClean="0"/>
              <a:t>Strongly Agree</a:t>
            </a:r>
          </a:p>
          <a:p>
            <a:pPr>
              <a:spcAft>
                <a:spcPts val="0"/>
              </a:spcAft>
              <a:buFont typeface="Wingdings 2" charset="2"/>
              <a:buAutoNum type="arabicPeriod"/>
            </a:pPr>
            <a:r>
              <a:rPr lang="en-US" sz="3200" smtClean="0"/>
              <a:t>Agree</a:t>
            </a:r>
          </a:p>
          <a:p>
            <a:pPr>
              <a:spcAft>
                <a:spcPts val="0"/>
              </a:spcAft>
              <a:buFont typeface="Wingdings 2" charset="2"/>
              <a:buAutoNum type="arabicPeriod"/>
            </a:pPr>
            <a:r>
              <a:rPr lang="en-US" sz="3200" smtClean="0"/>
              <a:t>Disagree</a:t>
            </a:r>
          </a:p>
          <a:p>
            <a:pPr>
              <a:spcAft>
                <a:spcPts val="0"/>
              </a:spcAft>
              <a:buFont typeface="Wingdings 2" charset="2"/>
              <a:buAutoNum type="arabicPeriod"/>
            </a:pPr>
            <a:r>
              <a:rPr lang="en-US" sz="3200" smtClean="0"/>
              <a:t>Strongly Disagree</a:t>
            </a:r>
            <a:endParaRPr lang="en-US" sz="320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587224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25113" cy="924475"/>
          </a:xfrm>
        </p:spPr>
        <p:txBody>
          <a:bodyPr/>
          <a:lstStyle/>
          <a:p>
            <a:r>
              <a:rPr lang="en-US" dirty="0" smtClean="0"/>
              <a:t>I have used </a:t>
            </a:r>
            <a:r>
              <a:rPr lang="en-US" dirty="0" err="1" smtClean="0"/>
              <a:t>Tagxedo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867709751"/>
              </p:ext>
            </p:extLst>
          </p:nvPr>
        </p:nvGraphicFramePr>
        <p:xfrm>
          <a:off x="4508500" y="16510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9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510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1600200"/>
            <a:ext cx="4114800" cy="4051437"/>
          </a:xfrm>
        </p:spPr>
        <p:txBody>
          <a:bodyPr>
            <a:noAutofit/>
          </a:bodyPr>
          <a:lstStyle/>
          <a:p>
            <a:pPr>
              <a:spcAft>
                <a:spcPts val="0"/>
              </a:spcAft>
              <a:buFont typeface="Wingdings 2" charset="2"/>
              <a:buAutoNum type="arabicPeriod"/>
            </a:pPr>
            <a:r>
              <a:rPr lang="en-US" sz="3200" smtClean="0"/>
              <a:t>Yes</a:t>
            </a:r>
          </a:p>
          <a:p>
            <a:pPr>
              <a:spcAft>
                <a:spcPts val="0"/>
              </a:spcAft>
              <a:buFont typeface="Wingdings 2" charset="2"/>
              <a:buAutoNum type="arabicPeriod"/>
            </a:pPr>
            <a:r>
              <a:rPr lang="en-US" sz="3200" smtClean="0"/>
              <a:t>No</a:t>
            </a:r>
            <a:endParaRPr lang="en-US" sz="320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727004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25113" cy="924475"/>
          </a:xfrm>
        </p:spPr>
        <p:txBody>
          <a:bodyPr/>
          <a:lstStyle/>
          <a:p>
            <a:r>
              <a:rPr lang="en-US" dirty="0" smtClean="0"/>
              <a:t>I have used </a:t>
            </a:r>
            <a:r>
              <a:rPr lang="en-US" dirty="0" err="1" smtClean="0"/>
              <a:t>Glogster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51387926"/>
              </p:ext>
            </p:extLst>
          </p:nvPr>
        </p:nvGraphicFramePr>
        <p:xfrm>
          <a:off x="4508500" y="16510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3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510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1600200"/>
            <a:ext cx="4114800" cy="4051437"/>
          </a:xfrm>
        </p:spPr>
        <p:txBody>
          <a:bodyPr>
            <a:noAutofit/>
          </a:bodyPr>
          <a:lstStyle/>
          <a:p>
            <a:pPr>
              <a:spcAft>
                <a:spcPts val="0"/>
              </a:spcAft>
              <a:buFont typeface="Wingdings 2" charset="2"/>
              <a:buAutoNum type="arabicPeriod"/>
            </a:pPr>
            <a:r>
              <a:rPr lang="en-US" sz="3200" smtClean="0"/>
              <a:t>Yes</a:t>
            </a:r>
          </a:p>
          <a:p>
            <a:pPr>
              <a:spcAft>
                <a:spcPts val="0"/>
              </a:spcAft>
              <a:buFont typeface="Wingdings 2" charset="2"/>
              <a:buAutoNum type="arabicPeriod"/>
            </a:pPr>
            <a:r>
              <a:rPr lang="en-US" sz="3200" smtClean="0"/>
              <a:t>No</a:t>
            </a:r>
            <a:endParaRPr lang="en-US" sz="320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623745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25113" cy="924475"/>
          </a:xfrm>
        </p:spPr>
        <p:txBody>
          <a:bodyPr/>
          <a:lstStyle/>
          <a:p>
            <a:r>
              <a:rPr lang="en-US" dirty="0" smtClean="0"/>
              <a:t>I have used </a:t>
            </a:r>
            <a:r>
              <a:rPr lang="en-US" dirty="0" err="1" smtClean="0"/>
              <a:t>Blabberize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65066906"/>
              </p:ext>
            </p:extLst>
          </p:nvPr>
        </p:nvGraphicFramePr>
        <p:xfrm>
          <a:off x="4508500" y="16510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7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510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1600200"/>
            <a:ext cx="4114800" cy="4051437"/>
          </a:xfrm>
        </p:spPr>
        <p:txBody>
          <a:bodyPr>
            <a:noAutofit/>
          </a:bodyPr>
          <a:lstStyle/>
          <a:p>
            <a:pPr>
              <a:spcAft>
                <a:spcPts val="0"/>
              </a:spcAft>
              <a:buFont typeface="Wingdings 2" charset="2"/>
              <a:buAutoNum type="arabicPeriod"/>
            </a:pPr>
            <a:r>
              <a:rPr lang="en-US" sz="3200" smtClean="0"/>
              <a:t>Yes</a:t>
            </a:r>
          </a:p>
          <a:p>
            <a:pPr>
              <a:spcAft>
                <a:spcPts val="0"/>
              </a:spcAft>
              <a:buFont typeface="Wingdings 2" charset="2"/>
              <a:buAutoNum type="arabicPeriod"/>
            </a:pPr>
            <a:r>
              <a:rPr lang="en-US" sz="3200" smtClean="0"/>
              <a:t>No</a:t>
            </a:r>
            <a:endParaRPr lang="en-US" sz="320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334277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25113" cy="924475"/>
          </a:xfrm>
        </p:spPr>
        <p:txBody>
          <a:bodyPr/>
          <a:lstStyle/>
          <a:p>
            <a:r>
              <a:rPr lang="en-US" dirty="0" smtClean="0"/>
              <a:t>I have used </a:t>
            </a:r>
            <a:r>
              <a:rPr lang="en-US" dirty="0" err="1" smtClean="0"/>
              <a:t>Storybird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797796922"/>
              </p:ext>
            </p:extLst>
          </p:nvPr>
        </p:nvGraphicFramePr>
        <p:xfrm>
          <a:off x="4508500" y="16510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0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510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1600200"/>
            <a:ext cx="4114800" cy="4051437"/>
          </a:xfrm>
        </p:spPr>
        <p:txBody>
          <a:bodyPr>
            <a:noAutofit/>
          </a:bodyPr>
          <a:lstStyle/>
          <a:p>
            <a:pPr>
              <a:spcAft>
                <a:spcPts val="0"/>
              </a:spcAft>
              <a:buFont typeface="Wingdings 2" charset="2"/>
              <a:buAutoNum type="arabicPeriod"/>
            </a:pPr>
            <a:r>
              <a:rPr lang="en-US" sz="3200" smtClean="0"/>
              <a:t>Yes</a:t>
            </a:r>
          </a:p>
          <a:p>
            <a:pPr>
              <a:spcAft>
                <a:spcPts val="0"/>
              </a:spcAft>
              <a:buFont typeface="Wingdings 2" charset="2"/>
              <a:buAutoNum type="arabicPeriod"/>
            </a:pPr>
            <a:r>
              <a:rPr lang="en-US" sz="3200" smtClean="0"/>
              <a:t>No</a:t>
            </a:r>
            <a:endParaRPr lang="en-US" sz="320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293691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25113" cy="924475"/>
          </a:xfrm>
        </p:spPr>
        <p:txBody>
          <a:bodyPr/>
          <a:lstStyle/>
          <a:p>
            <a:r>
              <a:rPr lang="en-US" dirty="0" smtClean="0"/>
              <a:t>I have used </a:t>
            </a:r>
            <a:r>
              <a:rPr lang="en-US" dirty="0" err="1" smtClean="0"/>
              <a:t>JogtheWeb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738479318"/>
              </p:ext>
            </p:extLst>
          </p:nvPr>
        </p:nvGraphicFramePr>
        <p:xfrm>
          <a:off x="4508500" y="16510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4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510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1600200"/>
            <a:ext cx="4114800" cy="4051437"/>
          </a:xfrm>
        </p:spPr>
        <p:txBody>
          <a:bodyPr>
            <a:noAutofit/>
          </a:bodyPr>
          <a:lstStyle/>
          <a:p>
            <a:pPr>
              <a:spcAft>
                <a:spcPts val="0"/>
              </a:spcAft>
              <a:buFont typeface="Wingdings 2" charset="2"/>
              <a:buAutoNum type="arabicPeriod"/>
            </a:pPr>
            <a:r>
              <a:rPr lang="en-US" sz="3200" smtClean="0"/>
              <a:t>Yes</a:t>
            </a:r>
          </a:p>
          <a:p>
            <a:pPr>
              <a:spcAft>
                <a:spcPts val="0"/>
              </a:spcAft>
              <a:buFont typeface="Wingdings 2" charset="2"/>
              <a:buAutoNum type="arabicPeriod"/>
            </a:pPr>
            <a:r>
              <a:rPr lang="en-US" sz="3200" smtClean="0"/>
              <a:t>No</a:t>
            </a:r>
            <a:endParaRPr lang="en-US" sz="320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247303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25113" cy="924475"/>
          </a:xfrm>
        </p:spPr>
        <p:txBody>
          <a:bodyPr/>
          <a:lstStyle/>
          <a:p>
            <a:r>
              <a:rPr lang="en-US" dirty="0" smtClean="0"/>
              <a:t>I have used Museum Box.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927293427"/>
              </p:ext>
            </p:extLst>
          </p:nvPr>
        </p:nvGraphicFramePr>
        <p:xfrm>
          <a:off x="4508500" y="16510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8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510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1600200"/>
            <a:ext cx="4114800" cy="4051437"/>
          </a:xfrm>
        </p:spPr>
        <p:txBody>
          <a:bodyPr>
            <a:noAutofit/>
          </a:bodyPr>
          <a:lstStyle/>
          <a:p>
            <a:pPr>
              <a:spcAft>
                <a:spcPts val="0"/>
              </a:spcAft>
              <a:buFont typeface="Wingdings 2" charset="2"/>
              <a:buAutoNum type="arabicPeriod"/>
            </a:pPr>
            <a:r>
              <a:rPr lang="en-US" sz="3200" smtClean="0"/>
              <a:t>Yes</a:t>
            </a:r>
          </a:p>
          <a:p>
            <a:pPr>
              <a:spcAft>
                <a:spcPts val="0"/>
              </a:spcAft>
              <a:buFont typeface="Wingdings 2" charset="2"/>
              <a:buAutoNum type="arabicPeriod"/>
            </a:pPr>
            <a:r>
              <a:rPr lang="en-US" sz="3200" smtClean="0"/>
              <a:t>No</a:t>
            </a:r>
            <a:endParaRPr lang="en-US" sz="320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653649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25113" cy="924475"/>
          </a:xfrm>
        </p:spPr>
        <p:txBody>
          <a:bodyPr/>
          <a:lstStyle/>
          <a:p>
            <a:r>
              <a:rPr lang="en-US" dirty="0" smtClean="0"/>
              <a:t>I am not comfortable using technology.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285942594"/>
              </p:ext>
            </p:extLst>
          </p:nvPr>
        </p:nvGraphicFramePr>
        <p:xfrm>
          <a:off x="4508500" y="16510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510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1600200"/>
            <a:ext cx="4114800" cy="4051437"/>
          </a:xfrm>
        </p:spPr>
        <p:txBody>
          <a:bodyPr>
            <a:noAutofit/>
          </a:bodyPr>
          <a:lstStyle/>
          <a:p>
            <a:pPr>
              <a:spcAft>
                <a:spcPts val="0"/>
              </a:spcAft>
              <a:buFont typeface="Wingdings 2" charset="2"/>
              <a:buAutoNum type="arabicPeriod"/>
            </a:pPr>
            <a:r>
              <a:rPr lang="en-US" sz="3200" smtClean="0"/>
              <a:t>Strongly Agree</a:t>
            </a:r>
          </a:p>
          <a:p>
            <a:pPr>
              <a:spcAft>
                <a:spcPts val="0"/>
              </a:spcAft>
              <a:buFont typeface="Wingdings 2" charset="2"/>
              <a:buAutoNum type="arabicPeriod"/>
            </a:pPr>
            <a:r>
              <a:rPr lang="en-US" sz="3200" smtClean="0"/>
              <a:t>Agree</a:t>
            </a:r>
          </a:p>
          <a:p>
            <a:pPr>
              <a:spcAft>
                <a:spcPts val="0"/>
              </a:spcAft>
              <a:buFont typeface="Wingdings 2" charset="2"/>
              <a:buAutoNum type="arabicPeriod"/>
            </a:pPr>
            <a:r>
              <a:rPr lang="en-US" sz="3200" smtClean="0"/>
              <a:t>Disagree</a:t>
            </a:r>
          </a:p>
          <a:p>
            <a:pPr>
              <a:spcAft>
                <a:spcPts val="0"/>
              </a:spcAft>
              <a:buFont typeface="Wingdings 2" charset="2"/>
              <a:buAutoNum type="arabicPeriod"/>
            </a:pPr>
            <a:r>
              <a:rPr lang="en-US" sz="3200" smtClean="0"/>
              <a:t>Strongly Disagree</a:t>
            </a:r>
            <a:endParaRPr lang="en-US" sz="320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690117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25113" cy="924475"/>
          </a:xfrm>
        </p:spPr>
        <p:txBody>
          <a:bodyPr/>
          <a:lstStyle/>
          <a:p>
            <a:r>
              <a:rPr lang="en-US" dirty="0" smtClean="0"/>
              <a:t>I rather clean my house than read a book.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814911688"/>
              </p:ext>
            </p:extLst>
          </p:nvPr>
        </p:nvGraphicFramePr>
        <p:xfrm>
          <a:off x="4508500" y="16510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510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1600200"/>
            <a:ext cx="4114800" cy="4051437"/>
          </a:xfrm>
        </p:spPr>
        <p:txBody>
          <a:bodyPr>
            <a:noAutofit/>
          </a:bodyPr>
          <a:lstStyle/>
          <a:p>
            <a:pPr>
              <a:spcAft>
                <a:spcPts val="0"/>
              </a:spcAft>
              <a:buFont typeface="Wingdings 2" charset="2"/>
              <a:buAutoNum type="arabicPeriod"/>
            </a:pPr>
            <a:r>
              <a:rPr lang="en-US" sz="3200" smtClean="0"/>
              <a:t>Strongly Agree</a:t>
            </a:r>
          </a:p>
          <a:p>
            <a:pPr>
              <a:spcAft>
                <a:spcPts val="0"/>
              </a:spcAft>
              <a:buFont typeface="Wingdings 2" charset="2"/>
              <a:buAutoNum type="arabicPeriod"/>
            </a:pPr>
            <a:r>
              <a:rPr lang="en-US" sz="3200" smtClean="0"/>
              <a:t>Agree</a:t>
            </a:r>
          </a:p>
          <a:p>
            <a:pPr>
              <a:spcAft>
                <a:spcPts val="0"/>
              </a:spcAft>
              <a:buFont typeface="Wingdings 2" charset="2"/>
              <a:buAutoNum type="arabicPeriod"/>
            </a:pPr>
            <a:r>
              <a:rPr lang="en-US" sz="3200" smtClean="0"/>
              <a:t>Disagree</a:t>
            </a:r>
          </a:p>
          <a:p>
            <a:pPr>
              <a:spcAft>
                <a:spcPts val="0"/>
              </a:spcAft>
              <a:buFont typeface="Wingdings 2" charset="2"/>
              <a:buAutoNum type="arabicPeriod"/>
            </a:pPr>
            <a:r>
              <a:rPr lang="en-US" sz="3200" smtClean="0"/>
              <a:t>Strongly Disagree</a:t>
            </a:r>
            <a:endParaRPr lang="en-US" sz="320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714539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25113" cy="924475"/>
          </a:xfrm>
        </p:spPr>
        <p:txBody>
          <a:bodyPr/>
          <a:lstStyle/>
          <a:p>
            <a:r>
              <a:rPr lang="en-US" dirty="0" smtClean="0"/>
              <a:t>It is important to read picture books to 5</a:t>
            </a:r>
            <a:r>
              <a:rPr lang="en-US" baseline="30000" dirty="0" smtClean="0"/>
              <a:t>th</a:t>
            </a:r>
            <a:r>
              <a:rPr lang="en-US" dirty="0" smtClean="0"/>
              <a:t> grade students.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502808132"/>
              </p:ext>
            </p:extLst>
          </p:nvPr>
        </p:nvGraphicFramePr>
        <p:xfrm>
          <a:off x="4508500" y="16510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510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1600200"/>
            <a:ext cx="4114800" cy="4051437"/>
          </a:xfrm>
        </p:spPr>
        <p:txBody>
          <a:bodyPr>
            <a:noAutofit/>
          </a:bodyPr>
          <a:lstStyle/>
          <a:p>
            <a:pPr>
              <a:spcAft>
                <a:spcPts val="0"/>
              </a:spcAft>
              <a:buFont typeface="Wingdings 2" charset="2"/>
              <a:buAutoNum type="arabicPeriod"/>
            </a:pPr>
            <a:r>
              <a:rPr lang="en-US" sz="3200" smtClean="0"/>
              <a:t>Strongly Agree</a:t>
            </a:r>
          </a:p>
          <a:p>
            <a:pPr>
              <a:spcAft>
                <a:spcPts val="0"/>
              </a:spcAft>
              <a:buFont typeface="Wingdings 2" charset="2"/>
              <a:buAutoNum type="arabicPeriod"/>
            </a:pPr>
            <a:r>
              <a:rPr lang="en-US" sz="3200" smtClean="0"/>
              <a:t>Agree</a:t>
            </a:r>
          </a:p>
          <a:p>
            <a:pPr>
              <a:spcAft>
                <a:spcPts val="0"/>
              </a:spcAft>
              <a:buFont typeface="Wingdings 2" charset="2"/>
              <a:buAutoNum type="arabicPeriod"/>
            </a:pPr>
            <a:r>
              <a:rPr lang="en-US" sz="3200" smtClean="0"/>
              <a:t>Disagree</a:t>
            </a:r>
          </a:p>
          <a:p>
            <a:pPr>
              <a:spcAft>
                <a:spcPts val="0"/>
              </a:spcAft>
              <a:buFont typeface="Wingdings 2" charset="2"/>
              <a:buAutoNum type="arabicPeriod"/>
            </a:pPr>
            <a:r>
              <a:rPr lang="en-US" sz="3200" smtClean="0"/>
              <a:t>Strongly Disagree</a:t>
            </a:r>
            <a:endParaRPr lang="en-US" sz="320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406476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25113" cy="924475"/>
          </a:xfrm>
        </p:spPr>
        <p:txBody>
          <a:bodyPr/>
          <a:lstStyle/>
          <a:p>
            <a:r>
              <a:rPr lang="en-US" dirty="0" smtClean="0"/>
              <a:t>Novels should only be done with advanced students.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604875036"/>
              </p:ext>
            </p:extLst>
          </p:nvPr>
        </p:nvGraphicFramePr>
        <p:xfrm>
          <a:off x="4508500" y="16510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510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1600200"/>
            <a:ext cx="4114800" cy="4051437"/>
          </a:xfrm>
        </p:spPr>
        <p:txBody>
          <a:bodyPr>
            <a:noAutofit/>
          </a:bodyPr>
          <a:lstStyle/>
          <a:p>
            <a:pPr>
              <a:spcAft>
                <a:spcPts val="0"/>
              </a:spcAft>
              <a:buFont typeface="Wingdings 2" charset="2"/>
              <a:buAutoNum type="arabicPeriod"/>
            </a:pPr>
            <a:r>
              <a:rPr lang="en-US" sz="3200" smtClean="0"/>
              <a:t>Strongly Agree</a:t>
            </a:r>
          </a:p>
          <a:p>
            <a:pPr>
              <a:spcAft>
                <a:spcPts val="0"/>
              </a:spcAft>
              <a:buFont typeface="Wingdings 2" charset="2"/>
              <a:buAutoNum type="arabicPeriod"/>
            </a:pPr>
            <a:r>
              <a:rPr lang="en-US" sz="3200" smtClean="0"/>
              <a:t>Agree</a:t>
            </a:r>
          </a:p>
          <a:p>
            <a:pPr>
              <a:spcAft>
                <a:spcPts val="0"/>
              </a:spcAft>
              <a:buFont typeface="Wingdings 2" charset="2"/>
              <a:buAutoNum type="arabicPeriod"/>
            </a:pPr>
            <a:r>
              <a:rPr lang="en-US" sz="3200" smtClean="0"/>
              <a:t>Disagree</a:t>
            </a:r>
          </a:p>
          <a:p>
            <a:pPr>
              <a:spcAft>
                <a:spcPts val="0"/>
              </a:spcAft>
              <a:buFont typeface="Wingdings 2" charset="2"/>
              <a:buAutoNum type="arabicPeriod"/>
            </a:pPr>
            <a:r>
              <a:rPr lang="en-US" sz="3200" smtClean="0"/>
              <a:t>Strongly Disagree</a:t>
            </a:r>
            <a:endParaRPr lang="en-US" sz="320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753645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25113" cy="924475"/>
          </a:xfrm>
        </p:spPr>
        <p:txBody>
          <a:bodyPr/>
          <a:lstStyle/>
          <a:p>
            <a:r>
              <a:rPr lang="en-US" dirty="0" smtClean="0"/>
              <a:t>I hate technology.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475802526"/>
              </p:ext>
            </p:extLst>
          </p:nvPr>
        </p:nvGraphicFramePr>
        <p:xfrm>
          <a:off x="4508500" y="16510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510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1600200"/>
            <a:ext cx="4114800" cy="4051437"/>
          </a:xfrm>
        </p:spPr>
        <p:txBody>
          <a:bodyPr>
            <a:noAutofit/>
          </a:bodyPr>
          <a:lstStyle/>
          <a:p>
            <a:pPr>
              <a:spcAft>
                <a:spcPts val="0"/>
              </a:spcAft>
              <a:buFont typeface="Wingdings 2" charset="2"/>
              <a:buAutoNum type="arabicPeriod"/>
            </a:pPr>
            <a:r>
              <a:rPr lang="en-US" sz="3200" smtClean="0"/>
              <a:t>Strongly Agree</a:t>
            </a:r>
          </a:p>
          <a:p>
            <a:pPr>
              <a:spcAft>
                <a:spcPts val="0"/>
              </a:spcAft>
              <a:buFont typeface="Wingdings 2" charset="2"/>
              <a:buAutoNum type="arabicPeriod"/>
            </a:pPr>
            <a:r>
              <a:rPr lang="en-US" sz="3200" smtClean="0"/>
              <a:t>Agree</a:t>
            </a:r>
          </a:p>
          <a:p>
            <a:pPr>
              <a:spcAft>
                <a:spcPts val="0"/>
              </a:spcAft>
              <a:buFont typeface="Wingdings 2" charset="2"/>
              <a:buAutoNum type="arabicPeriod"/>
            </a:pPr>
            <a:r>
              <a:rPr lang="en-US" sz="3200" smtClean="0"/>
              <a:t>Disagree</a:t>
            </a:r>
          </a:p>
          <a:p>
            <a:pPr>
              <a:spcAft>
                <a:spcPts val="0"/>
              </a:spcAft>
              <a:buFont typeface="Wingdings 2" charset="2"/>
              <a:buAutoNum type="arabicPeriod"/>
            </a:pPr>
            <a:r>
              <a:rPr lang="en-US" sz="3200" smtClean="0"/>
              <a:t>Strongly Disagree</a:t>
            </a:r>
            <a:endParaRPr lang="en-US" sz="320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4128976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25113" cy="924475"/>
          </a:xfrm>
        </p:spPr>
        <p:txBody>
          <a:bodyPr/>
          <a:lstStyle/>
          <a:p>
            <a:r>
              <a:rPr lang="en-US" dirty="0" smtClean="0"/>
              <a:t>I never read.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907569338"/>
              </p:ext>
            </p:extLst>
          </p:nvPr>
        </p:nvGraphicFramePr>
        <p:xfrm>
          <a:off x="4508500" y="16510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510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1600200"/>
            <a:ext cx="4114800" cy="4051437"/>
          </a:xfrm>
        </p:spPr>
        <p:txBody>
          <a:bodyPr>
            <a:noAutofit/>
          </a:bodyPr>
          <a:lstStyle/>
          <a:p>
            <a:pPr>
              <a:spcAft>
                <a:spcPts val="0"/>
              </a:spcAft>
              <a:buFont typeface="Wingdings 2" charset="2"/>
              <a:buAutoNum type="arabicPeriod"/>
            </a:pPr>
            <a:r>
              <a:rPr lang="en-US" sz="3200" smtClean="0"/>
              <a:t>Strongly Agree</a:t>
            </a:r>
          </a:p>
          <a:p>
            <a:pPr>
              <a:spcAft>
                <a:spcPts val="0"/>
              </a:spcAft>
              <a:buFont typeface="Wingdings 2" charset="2"/>
              <a:buAutoNum type="arabicPeriod"/>
            </a:pPr>
            <a:r>
              <a:rPr lang="en-US" sz="3200" smtClean="0"/>
              <a:t>Agree</a:t>
            </a:r>
          </a:p>
          <a:p>
            <a:pPr>
              <a:spcAft>
                <a:spcPts val="0"/>
              </a:spcAft>
              <a:buFont typeface="Wingdings 2" charset="2"/>
              <a:buAutoNum type="arabicPeriod"/>
            </a:pPr>
            <a:r>
              <a:rPr lang="en-US" sz="3200" smtClean="0"/>
              <a:t>Disagree</a:t>
            </a:r>
          </a:p>
          <a:p>
            <a:pPr>
              <a:spcAft>
                <a:spcPts val="0"/>
              </a:spcAft>
              <a:buFont typeface="Wingdings 2" charset="2"/>
              <a:buAutoNum type="arabicPeriod"/>
            </a:pPr>
            <a:r>
              <a:rPr lang="en-US" sz="3200" smtClean="0"/>
              <a:t>Strongly Disagree</a:t>
            </a:r>
            <a:endParaRPr lang="en-US" sz="320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719567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25113" cy="924475"/>
          </a:xfrm>
        </p:spPr>
        <p:txBody>
          <a:bodyPr/>
          <a:lstStyle/>
          <a:p>
            <a:r>
              <a:rPr lang="en-US" dirty="0" smtClean="0"/>
              <a:t>I have used Turning Point.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806631236"/>
              </p:ext>
            </p:extLst>
          </p:nvPr>
        </p:nvGraphicFramePr>
        <p:xfrm>
          <a:off x="4508500" y="16510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510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1600200"/>
            <a:ext cx="4114800" cy="4051437"/>
          </a:xfrm>
        </p:spPr>
        <p:txBody>
          <a:bodyPr>
            <a:noAutofit/>
          </a:bodyPr>
          <a:lstStyle/>
          <a:p>
            <a:pPr>
              <a:spcAft>
                <a:spcPts val="0"/>
              </a:spcAft>
              <a:buFont typeface="Wingdings 2" charset="2"/>
              <a:buAutoNum type="arabicPeriod"/>
            </a:pPr>
            <a:r>
              <a:rPr lang="en-US" sz="3200" smtClean="0"/>
              <a:t>Yes</a:t>
            </a:r>
          </a:p>
          <a:p>
            <a:pPr>
              <a:spcAft>
                <a:spcPts val="0"/>
              </a:spcAft>
              <a:buFont typeface="Wingdings 2" charset="2"/>
              <a:buAutoNum type="arabicPeriod"/>
            </a:pPr>
            <a:r>
              <a:rPr lang="en-US" sz="3200" smtClean="0"/>
              <a:t>No</a:t>
            </a:r>
            <a:endParaRPr lang="en-US" sz="320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626964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VERSION" val="14.0"/>
  <p:tag name="TPVERSION" val="2008"/>
  <p:tag name="PPVERSION" val="14.0"/>
  <p:tag name="TPFULLVERSION" val="4.3.1.1109"/>
  <p:tag name="DELIMITERS" val="3.1"/>
  <p:tag name="SHOWBARVISIBLE" val="True"/>
  <p:tag name="EXPANDSHOWBAR" val="True"/>
  <p:tag name="USESECONDARYMONITOR" val="True"/>
  <p:tag name="SAVECSVWITHSESSION" val="True"/>
  <p:tag name="CSVFORMAT" val="0"/>
  <p:tag name="BULLETTYPE" val="3"/>
  <p:tag name="ANSWERNOWSTYLE" val="-1"/>
  <p:tag name="ANSWERNOWTEXT" val="Answer Now"/>
  <p:tag name="COUNTDOWNSTYLE" val="-1"/>
  <p:tag name="RESPCOUNTERSTYLE" val="-1"/>
  <p:tag name="RESPCOUNTERFORMAT" val="0"/>
  <p:tag name="RESPTABLESTYLE" val="-1"/>
  <p:tag name="COUNTDOWNSECONDS" val="10"/>
  <p:tag name="INPUTSOURCE" val="1"/>
  <p:tag name="NUMRESPONSES" val="1"/>
  <p:tag name="ALLOWDUPLICATES" val="False"/>
  <p:tag name="BACKUPSESSIONS" val="True"/>
  <p:tag name="BACKUPMAINTENANCE" val="7"/>
  <p:tag name="CHARTVALUEFORMAT" val="0%"/>
  <p:tag name="AUTOADVANCE" val="False"/>
  <p:tag name="REVIEWONLY" val="False"/>
  <p:tag name="ROTATIONINTERVAL" val="2"/>
  <p:tag name="AUTOUPDATEALIASES" val="True"/>
  <p:tag name="STDCHART" val="1"/>
  <p:tag name="RACEENDPOINTS" val="100"/>
  <p:tag name="RACERSMAXDISPLAYED" val="5"/>
  <p:tag name="RACEANIMATIONSPEED" val="3"/>
  <p:tag name="SKIPREMAININGRACESLIDES" val="True"/>
  <p:tag name="PARTICIPANTSINLEADERBOARD" val="5"/>
  <p:tag name="TEAMSINLEADERBOARD" val="5"/>
  <p:tag name="MAXRESPONDERS" val="5"/>
  <p:tag name="BUBBLENAMEVISIBLE" val="True"/>
  <p:tag name="BUBBLESIZEVISIBLE" val="True"/>
  <p:tag name="BUBBLEVALUEFORMAT" val="0.0"/>
  <p:tag name="BUBBLEGROUPING" val="3"/>
  <p:tag name="DEFAULTNUMTEAMS" val="5"/>
  <p:tag name="CUSTOMGRIDBACKCOLOR" val="-722948"/>
  <p:tag name="CUSTOMCELLFORECOLOR" val="-16777216"/>
  <p:tag name="CUSTOMCELLBACKCOLOR1" val="-657956"/>
  <p:tag name="CUSTOMCELLBACKCOLOR2" val="-13395457"/>
  <p:tag name="CUSTOMCELLBACKCOLOR3" val="-268652"/>
  <p:tag name="CUSTOMCELLBACKCOLOR4" val="-8355712"/>
  <p:tag name="USESCHEMECOLORS" val="True"/>
  <p:tag name="DISPLAYNAME" val="True"/>
  <p:tag name="DISPLAYDEVICENUMBER" val="True"/>
  <p:tag name="DISPLAYDEVICEID" val="True"/>
  <p:tag name="GRIDOPACITY" val="90"/>
  <p:tag name="GRIDROTATIONINTERVAL" val="2"/>
  <p:tag name="AUTOSIZEGRID" val="True"/>
  <p:tag name="GRIDSIZE" val="{Width=800, Height=600}"/>
  <p:tag name="GRIDPOSITION" val="1"/>
  <p:tag name="GRIDFONTSIZE" val="12"/>
  <p:tag name="POLLINGCYCLE" val="2"/>
  <p:tag name="CHARTCOLORS" val="0"/>
  <p:tag name="CHARTLABELS" val="1"/>
  <p:tag name="RESETCHARTS" val="True"/>
  <p:tag name="INCLUDENONRESPONDERS" val="False"/>
  <p:tag name="MULTIRESPDIVISOR" val="1"/>
  <p:tag name="INCLUDEPPT" val="True"/>
  <p:tag name="ALLOWUSERFEEDBACK" val="True"/>
  <p:tag name="CORRECTPOINTVALUE" val="1"/>
  <p:tag name="INCORRECTPOINTVALUE" val="0"/>
  <p:tag name="REALTIMEBACKUP" val="False"/>
  <p:tag name="REALTIMEBACKUPPATH" val="(None)"/>
  <p:tag name="ZEROBASED" val="False"/>
  <p:tag name="AUTOADJUSTPARTRANGE" val="True"/>
  <p:tag name="CHARTSCALE" val="True"/>
  <p:tag name="ADVANCEDSETTINGSVIEW" val="False"/>
  <p:tag name="FIBDISPLAYRESULTS" val="True"/>
  <p:tag name="FIBNUMRESULTS" val="5"/>
  <p:tag name="FIBINCLUDEOTHER" val="True"/>
  <p:tag name="FIBDISPLAYKEYWORDS" val="True"/>
  <p:tag name="PRRESPONSE1" val="10"/>
  <p:tag name="PRRESPONSE2" val="9"/>
  <p:tag name="PRRESPONSE3" val="8"/>
  <p:tag name="PRRESPONSE4" val="7"/>
  <p:tag name="PRRESPONSE5" val="6"/>
  <p:tag name="PRRESPONSE6" val="5"/>
  <p:tag name="PRRESPONSE7" val="4"/>
  <p:tag name="PRRESPONSE8" val="3"/>
  <p:tag name="PRRESPONSE9" val="2"/>
  <p:tag name="PRRESPONSE10" val="1"/>
  <p:tag name="SHOWFLASHWARNING" val="True"/>
  <p:tag name="ALWAYSOPENPOLL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47"/>
  <p:tag name="FONTSIZE" val="32"/>
  <p:tag name="BULLETTYPE" val="ppBulletArabicPeriod"/>
  <p:tag name="ANSWERTEXT" val="Strongly Agree&#10;Agree&#10;Disagree&#10;Strongly Disagre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D531E7B2B5054E46921F13E3EE1B2C54"/>
  <p:tag name="SLIDEID" val="D531E7B2B5054E46921F13E3EE1B2C54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QUESTIONALIAS" val="What is your opinion?"/>
  <p:tag name="ANSWERSALIAS" val="Strongly Agree|smicln|Agree|smicln|Disagree|smicln|Strongly Disagree"/>
  <p:tag name="DELIMITERS" val="3.1"/>
  <p:tag name="VALUEFORMAT" val="0%"/>
  <p:tag name="VALUES" val="No Value|smicln|No Value|smicln|No Value|smicln|No Valu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47"/>
  <p:tag name="FONTSIZE" val="32"/>
  <p:tag name="BULLETTYPE" val="ppBulletArabicPeriod"/>
  <p:tag name="ANSWERTEXT" val="Strongly Agree&#10;Agree&#10;Disagree&#10;Strongly Disagre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398B5EF915EC49359C6E03E04BBEC25D"/>
  <p:tag name="SLIDEID" val="398B5EF915EC49359C6E03E04BBEC25D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QUESTIONALIAS" val="What is your opinion?"/>
  <p:tag name="ANSWERSALIAS" val="Strongly Agree|smicln|Agree|smicln|Disagree|smicln|Strongly Disagree"/>
  <p:tag name="DELIMITERS" val="3.1"/>
  <p:tag name="VALUEFORMAT" val="0%"/>
  <p:tag name="VALUES" val="No Value|smicln|No Value|smicln|No Value|smicln|No Valu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47"/>
  <p:tag name="FONTSIZE" val="32"/>
  <p:tag name="BULLETTYPE" val="ppBulletArabicPeriod"/>
  <p:tag name="ANSWERTEXT" val="Strongly Agree&#10;Agree&#10;Disagree&#10;Strongly Disagre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05A2A0FD703645DF9ED519994845513D"/>
  <p:tag name="SLIDEID" val="05A2A0FD703645DF9ED519994845513D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QUESTIONALIAS" val="What is your opinion?"/>
  <p:tag name="ANSWERSALIAS" val="Strongly Agree|smicln|Agree|smicln|Disagree|smicln|Strongly Disagree"/>
  <p:tag name="DELIMITERS" val="3.1"/>
  <p:tag name="VALUEFORMAT" val="0%"/>
  <p:tag name="VALUES" val="No Value|smicln|No Value|smicln|No Value|smicln|No Valu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47"/>
  <p:tag name="FONTSIZE" val="32"/>
  <p:tag name="BULLETTYPE" val="ppBulletArabicPeriod"/>
  <p:tag name="ANSWERTEXT" val="Strongly Agree&#10;Agree&#10;Disagree&#10;Strongly Disagre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B84098B8B5094865BDF47DBEFDAA4465"/>
  <p:tag name="SLIDEID" val="B84098B8B5094865BDF47DBEFDAA4465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QUESTIONALIAS" val="What is your opinion?"/>
  <p:tag name="ANSWERSALIAS" val="Strongly Agree|smicln|Agree|smicln|Disagree|smicln|Strongly Disagree"/>
  <p:tag name="DELIMITERS" val="3.1"/>
  <p:tag name="VALUEFORMAT" val="0%"/>
  <p:tag name="VALUES" val="No Value|smicln|No Value|smicln|No Value|smicln|No Valu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47"/>
  <p:tag name="FONTSIZE" val="32"/>
  <p:tag name="BULLETTYPE" val="ppBulletArabicPeriod"/>
  <p:tag name="ANSWERTEXT" val="Strongly Agree&#10;Agree&#10;Disagree&#10;Strongly Disagre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7035ECAD50DD42AE993A4FF9B575B2FA"/>
  <p:tag name="SLIDEID" val="7035ECAD50DD42AE993A4FF9B575B2FA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QUESTIONALIAS" val="Do you agree?"/>
  <p:tag name="ANSWERSALIAS" val="Yes|smicln|No"/>
  <p:tag name="DELIMITERS" val="3.1"/>
  <p:tag name="VALUEFORMAT" val="0%"/>
  <p:tag name="VALUES" val="No Value|smicln|No Valu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2"/>
  <p:tag name="TEXTLENGTH" val="6"/>
  <p:tag name="FONTSIZE" val="32"/>
  <p:tag name="BULLETTYPE" val="ppBulletArabicPeriod"/>
  <p:tag name="ANSWERTEXT" val="Yes&#10;No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BB7604D9DB2E4C4488902F34E4D33AA5"/>
  <p:tag name="SLIDEID" val="BB7604D9DB2E4C4488902F34E4D33AA5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QUESTIONALIAS" val="Do you agree?"/>
  <p:tag name="ANSWERSALIAS" val="Yes|smicln|No"/>
  <p:tag name="DELIMITERS" val="3.1"/>
  <p:tag name="VALUEFORMAT" val="0%"/>
  <p:tag name="VALUES" val="No Value|smicln|No Valu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2"/>
  <p:tag name="TEXTLENGTH" val="6"/>
  <p:tag name="FONTSIZE" val="32"/>
  <p:tag name="BULLETTYPE" val="ppBulletArabicPeriod"/>
  <p:tag name="ANSWERTEXT" val="Yes&#10;No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FB834EA480514D26B4DAD891EC27FE14"/>
  <p:tag name="SLIDEID" val="FB834EA480514D26B4DAD891EC27FE14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QUESTIONALIAS" val="What is your opinion?"/>
  <p:tag name="ANSWERSALIAS" val="Strongly Agree|smicln|Agree|smicln|Disagree|smicln|Strongly Disagree"/>
  <p:tag name="DELIMITERS" val="3.1"/>
  <p:tag name="VALUEFORMAT" val="0%"/>
  <p:tag name="VALUES" val="No Value|smicln|No Value|smicln|No Value|smicln|No Valu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CD714F98FBC54453915D3FB452338E00"/>
  <p:tag name="SLIDEID" val="CD714F98FBC54453915D3FB452338E00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QUESTIONALIAS" val="Do you agree?"/>
  <p:tag name="ANSWERSALIAS" val="Yes|smicln|No"/>
  <p:tag name="DELIMITERS" val="3.1"/>
  <p:tag name="VALUEFORMAT" val="0%"/>
  <p:tag name="VALUES" val="No Value|smicln|No Valu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2"/>
  <p:tag name="TEXTLENGTH" val="6"/>
  <p:tag name="FONTSIZE" val="32"/>
  <p:tag name="BULLETTYPE" val="ppBulletArabicPeriod"/>
  <p:tag name="ANSWERTEXT" val="Yes&#10;No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309903C68A9F40EE9DBC78E7EF858F40"/>
  <p:tag name="SLIDEID" val="309903C68A9F40EE9DBC78E7EF858F40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QUESTIONALIAS" val="Do you agree?"/>
  <p:tag name="ANSWERSALIAS" val="Yes|smicln|No"/>
  <p:tag name="DELIMITERS" val="3.1"/>
  <p:tag name="VALUEFORMAT" val="0%"/>
  <p:tag name="VALUES" val="No Value|smicln|No Valu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2"/>
  <p:tag name="TEXTLENGTH" val="6"/>
  <p:tag name="FONTSIZE" val="32"/>
  <p:tag name="BULLETTYPE" val="ppBulletArabicPeriod"/>
  <p:tag name="ANSWERTEXT" val="Yes&#10;No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63D695B1CD364B049E9691A9EE006859"/>
  <p:tag name="SLIDEID" val="63D695B1CD364B049E9691A9EE006859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QUESTIONALIAS" val="Do you agree?"/>
  <p:tag name="ANSWERSALIAS" val="Yes|smicln|No"/>
  <p:tag name="DELIMITERS" val="3.1"/>
  <p:tag name="VALUEFORMAT" val="0%"/>
  <p:tag name="VALUES" val="No Value|smicln|No Valu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2"/>
  <p:tag name="TEXTLENGTH" val="6"/>
  <p:tag name="FONTSIZE" val="32"/>
  <p:tag name="BULLETTYPE" val="ppBulletArabicPeriod"/>
  <p:tag name="ANSWERTEXT" val="Yes&#10;No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0041470703FC4126817F1600D5C8B18B"/>
  <p:tag name="SLIDEID" val="0041470703FC4126817F1600D5C8B18B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QUESTIONALIAS" val="Do you agree?"/>
  <p:tag name="ANSWERSALIAS" val="Yes|smicln|No"/>
  <p:tag name="DELIMITERS" val="3.1"/>
  <p:tag name="VALUEFORMAT" val="0%"/>
  <p:tag name="VALUES" val="No Value|smicln|No Valu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2"/>
  <p:tag name="TEXTLENGTH" val="6"/>
  <p:tag name="FONTSIZE" val="32"/>
  <p:tag name="BULLETTYPE" val="ppBulletArabicPeriod"/>
  <p:tag name="ANSWERTEXT" val="Yes&#10;No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D6A28919CC17498297BCD02F42318BA6"/>
  <p:tag name="SLIDEID" val="D6A28919CC17498297BCD02F42318BA6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QUESTIONALIAS" val="Do you agree?"/>
  <p:tag name="ANSWERSALIAS" val="Yes|smicln|No"/>
  <p:tag name="DELIMITERS" val="3.1"/>
  <p:tag name="VALUEFORMAT" val="0%"/>
  <p:tag name="VALUES" val="No Value|smicln|No Valu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2"/>
  <p:tag name="TEXTLENGTH" val="6"/>
  <p:tag name="FONTSIZE" val="32"/>
  <p:tag name="BULLETTYPE" val="ppBulletArabicPeriod"/>
  <p:tag name="ANSWERTEXT" val="Yes&#10;No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F44B79B37B5940EA8632AEE75D9207F1"/>
  <p:tag name="SLIDEID" val="F44B79B37B5940EA8632AEE75D9207F1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QUESTIONALIAS" val="Do you agree?"/>
  <p:tag name="ANSWERSALIAS" val="Yes|smicln|No"/>
  <p:tag name="DELIMITERS" val="3.1"/>
  <p:tag name="VALUEFORMAT" val="0%"/>
  <p:tag name="VALUES" val="No Value|smicln|No Valu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2"/>
  <p:tag name="TEXTLENGTH" val="6"/>
  <p:tag name="FONTSIZE" val="32"/>
  <p:tag name="BULLETTYPE" val="ppBulletArabicPeriod"/>
  <p:tag name="ANSWERTEXT" val="Yes&#10;No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42331E1D79C4486F8636D901D57977BA"/>
  <p:tag name="SLIDEID" val="42331E1D79C4486F8636D901D57977BA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QUESTIONALIAS" val="Do you agree?"/>
  <p:tag name="ANSWERSALIAS" val="Yes|smicln|No"/>
  <p:tag name="DELIMITERS" val="3.1"/>
  <p:tag name="VALUEFORMAT" val="0%"/>
  <p:tag name="VALUES" val="No Value|smicln|No Valu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47"/>
  <p:tag name="FONTSIZE" val="32"/>
  <p:tag name="BULLETTYPE" val="ppBulletArabicPeriod"/>
  <p:tag name="ANSWERTEXT" val="Strongly Agree&#10;Agree&#10;Disagree&#10;Strongly Disagre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2"/>
  <p:tag name="TEXTLENGTH" val="6"/>
  <p:tag name="FONTSIZE" val="32"/>
  <p:tag name="BULLETTYPE" val="ppBulletArabicPeriod"/>
  <p:tag name="ANSWERTEXT" val="Yes&#10;No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74F6B42D6738439CACF43331E19BA0F7"/>
  <p:tag name="SLIDEID" val="74F6B42D6738439CACF43331E19BA0F7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QUESTIONALIAS" val="Do you agree?"/>
  <p:tag name="ANSWERSALIAS" val="Yes|smicln|No"/>
  <p:tag name="DELIMITERS" val="3.1"/>
  <p:tag name="VALUEFORMAT" val="0%"/>
  <p:tag name="VALUES" val="No Value|smicln|No Valu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2"/>
  <p:tag name="TEXTLENGTH" val="6"/>
  <p:tag name="FONTSIZE" val="32"/>
  <p:tag name="BULLETTYPE" val="ppBulletArabicPeriod"/>
  <p:tag name="ANSWERTEXT" val="Yes&#10;No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BDE6C57E8DC24827AAFB9A8591535AE0"/>
  <p:tag name="SLIDEID" val="BDE6C57E8DC24827AAFB9A8591535AE0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QUESTIONALIAS" val="Do you agree?"/>
  <p:tag name="ANSWERSALIAS" val="Yes|smicln|No"/>
  <p:tag name="DELIMITERS" val="3.1"/>
  <p:tag name="VALUEFORMAT" val="0%"/>
  <p:tag name="VALUES" val="No Value|smicln|No Valu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2"/>
  <p:tag name="TEXTLENGTH" val="6"/>
  <p:tag name="FONTSIZE" val="32"/>
  <p:tag name="BULLETTYPE" val="ppBulletArabicPeriod"/>
  <p:tag name="ANSWERTEXT" val="Yes&#10;No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891DB710FE654797A7A7FC58A3DB7382"/>
  <p:tag name="SLIDEID" val="891DB710FE654797A7A7FC58A3DB7382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QUESTIONALIAS" val="Do you agree?"/>
  <p:tag name="ANSWERSALIAS" val="Yes|smicln|No"/>
  <p:tag name="DELIMITERS" val="3.1"/>
  <p:tag name="VALUEFORMAT" val="0%"/>
  <p:tag name="VALUES" val="No Value|smicln|No Valu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2"/>
  <p:tag name="TEXTLENGTH" val="6"/>
  <p:tag name="FONTSIZE" val="32"/>
  <p:tag name="BULLETTYPE" val="ppBulletArabicPeriod"/>
  <p:tag name="ANSWERTEXT" val="Yes&#10;No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F4B94ECD043B4767B08B1E94701DC775"/>
  <p:tag name="SLIDEID" val="F4B94ECD043B4767B08B1E94701DC775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QUESTIONALIAS" val="What is your opinion?"/>
  <p:tag name="ANSWERSALIAS" val="Strongly Agree|smicln|Agree|smicln|Disagree|smicln|Strongly Disagree"/>
  <p:tag name="DELIMITERS" val="3.1"/>
  <p:tag name="VALUEFORMAT" val="0%"/>
  <p:tag name="VALUES" val="No Value|smicln|No Value|smicln|No Value|smicln|No Valu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B1865422C5584020A8ED0DE785959F0A"/>
  <p:tag name="SLIDEID" val="B1865422C5584020A8ED0DE785959F0A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QUESTIONALIAS" val="Do you agree?"/>
  <p:tag name="ANSWERSALIAS" val="Yes|smicln|No"/>
  <p:tag name="DELIMITERS" val="3.1"/>
  <p:tag name="VALUEFORMAT" val="0%"/>
  <p:tag name="VALUES" val="No Value|smicln|No Valu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2"/>
  <p:tag name="TEXTLENGTH" val="6"/>
  <p:tag name="FONTSIZE" val="32"/>
  <p:tag name="BULLETTYPE" val="ppBulletArabicPeriod"/>
  <p:tag name="ANSWERTEXT" val="Yes&#10;No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B57179E5C88E42CCB9C1BF13DD0F768D"/>
  <p:tag name="SLIDEID" val="B57179E5C88E42CCB9C1BF13DD0F768D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QUESTIONALIAS" val="Do you agree?"/>
  <p:tag name="ANSWERSALIAS" val="Yes|smicln|No"/>
  <p:tag name="DELIMITERS" val="3.1"/>
  <p:tag name="VALUEFORMAT" val="0%"/>
  <p:tag name="VALUES" val="No Value|smicln|No Valu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2"/>
  <p:tag name="TEXTLENGTH" val="6"/>
  <p:tag name="FONTSIZE" val="32"/>
  <p:tag name="BULLETTYPE" val="ppBulletArabicPeriod"/>
  <p:tag name="ANSWERTEXT" val="Yes&#10;No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B4464E7CC32E48CEA6F37D644FCE2DFA"/>
  <p:tag name="SLIDEID" val="B4464E7CC32E48CEA6F37D644FCE2DFA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QUESTIONALIAS" val="Do you agree?"/>
  <p:tag name="ANSWERSALIAS" val="Yes|smicln|No"/>
  <p:tag name="DELIMITERS" val="3.1"/>
  <p:tag name="VALUEFORMAT" val="0%"/>
  <p:tag name="VALUES" val="No Value|smicln|No Valu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2"/>
  <p:tag name="TEXTLENGTH" val="6"/>
  <p:tag name="FONTSIZE" val="32"/>
  <p:tag name="BULLETTYPE" val="ppBulletArabicPeriod"/>
  <p:tag name="ANSWERTEXT" val="Yes&#10;No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240000581B6F4ECAB21286D5A8A96868"/>
  <p:tag name="SLIDEID" val="240000581B6F4ECAB21286D5A8A96868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QUESTIONALIAS" val="Do you agree?"/>
  <p:tag name="ANSWERSALIAS" val="Yes|smicln|No"/>
  <p:tag name="DELIMITERS" val="3.1"/>
  <p:tag name="VALUEFORMAT" val="0%"/>
  <p:tag name="VALUES" val="No Value|smicln|No Valu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2"/>
  <p:tag name="TEXTLENGTH" val="6"/>
  <p:tag name="FONTSIZE" val="32"/>
  <p:tag name="BULLETTYPE" val="ppBulletArabicPeriod"/>
  <p:tag name="ANSWERTEXT" val="Yes&#10;No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A0ACE216207A4BEC875EB749CC0EEF9A"/>
  <p:tag name="SLIDEID" val="A0ACE216207A4BEC875EB749CC0EEF9A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ANSWERSALIAS" val="Yes|smicln|No"/>
  <p:tag name="DELIMITERS" val="3.1"/>
  <p:tag name="VALUEFORMAT" val="0%"/>
  <p:tag name="QUESTIONALIAS" val="I have used Museum Box."/>
  <p:tag name="VALUES" val="No Value|smicln|No Valu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2"/>
  <p:tag name="TEXTLENGTH" val="6"/>
  <p:tag name="FONTSIZE" val="32"/>
  <p:tag name="BULLETTYPE" val="ppBulletArabicPeriod"/>
  <p:tag name="ANSWERTEXT" val="Yes&#10;No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47"/>
  <p:tag name="FONTSIZE" val="32"/>
  <p:tag name="BULLETTYPE" val="ppBulletArabicPeriod"/>
  <p:tag name="ANSWERTEXT" val="Strongly Agree&#10;Agree&#10;Disagree&#10;Strongly Disagre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BCAD272A7D674CC685D2C93BB51961DD"/>
  <p:tag name="SLIDEID" val="BCAD272A7D674CC685D2C93BB51961DD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QUESTIONALIAS" val="What is your opinion?"/>
  <p:tag name="ANSWERSALIAS" val="Strongly Agree|smicln|Agree|smicln|Disagree|smicln|Strongly Disagree"/>
  <p:tag name="DELIMITERS" val="3.1"/>
  <p:tag name="VALUEFORMAT" val="0%"/>
  <p:tag name="VALUES" val="No Value|smicln|No Value|smicln|No Value|smicln|No Value"/>
</p:tagLst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TC102455596[[fn=Spring]]</Template>
  <TotalTime>26</TotalTime>
  <Words>236</Words>
  <Application>Microsoft Office PowerPoint</Application>
  <PresentationFormat>On-screen Show (4:3)</PresentationFormat>
  <Paragraphs>88</Paragraphs>
  <Slides>25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Spring</vt:lpstr>
      <vt:lpstr>Microsoft Graph Chart</vt:lpstr>
      <vt:lpstr>Technology/Children’s Literature  Prior Knowledge</vt:lpstr>
      <vt:lpstr>It is important to use technology in the classroom.</vt:lpstr>
      <vt:lpstr>I am not comfortable using technology.</vt:lpstr>
      <vt:lpstr>I rather clean my house than read a book.</vt:lpstr>
      <vt:lpstr>It is important to read picture books to 5th grade students.</vt:lpstr>
      <vt:lpstr>Novels should only be done with advanced students.</vt:lpstr>
      <vt:lpstr>I hate technology.</vt:lpstr>
      <vt:lpstr>I never read.</vt:lpstr>
      <vt:lpstr>I have used Turning Point.</vt:lpstr>
      <vt:lpstr>I have used Wikispaces.</vt:lpstr>
      <vt:lpstr>I have used ReadWriteThink.</vt:lpstr>
      <vt:lpstr>I have used KidBlog.</vt:lpstr>
      <vt:lpstr>I have used GoAnimate.</vt:lpstr>
      <vt:lpstr>I have used PhotoStory.</vt:lpstr>
      <vt:lpstr>I have used MovieMaker.</vt:lpstr>
      <vt:lpstr>I have used ZooBurst.</vt:lpstr>
      <vt:lpstr>I have used Voicethread.</vt:lpstr>
      <vt:lpstr>I have used Dipity.</vt:lpstr>
      <vt:lpstr>I have used Wordle.</vt:lpstr>
      <vt:lpstr>I have used Tagxedo.</vt:lpstr>
      <vt:lpstr>I have used Glogster.</vt:lpstr>
      <vt:lpstr>I have used Blabberize.</vt:lpstr>
      <vt:lpstr>I have used Storybird.</vt:lpstr>
      <vt:lpstr>I have used JogtheWeb.</vt:lpstr>
      <vt:lpstr>I have used Museum Box.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Technology/Children’s Literature  Prior Knowledge</dc:title>
  <dc:creator>Katie</dc:creator>
  <cp:lastModifiedBy>Katie</cp:lastModifiedBy>
  <cp:revision>3</cp:revision>
  <dcterms:created xsi:type="dcterms:W3CDTF">2011-09-06T03:18:13Z</dcterms:created>
  <dcterms:modified xsi:type="dcterms:W3CDTF">2011-09-06T03:44:49Z</dcterms:modified>
</cp:coreProperties>
</file>